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8" r:id="rId4"/>
    <p:sldId id="272" r:id="rId5"/>
    <p:sldId id="258" r:id="rId6"/>
    <p:sldId id="259" r:id="rId7"/>
    <p:sldId id="276" r:id="rId8"/>
    <p:sldId id="261" r:id="rId9"/>
    <p:sldId id="263" r:id="rId10"/>
    <p:sldId id="273" r:id="rId11"/>
    <p:sldId id="275" r:id="rId12"/>
    <p:sldId id="27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3BE94-758F-487F-AF1C-5FBEF8160770}" v="4" dt="2024-11-07T07:50:15.5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7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SEMINARIO ARCIVESCOVILE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5E08E9F-B457-142A-0C54-6A5930F48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2555" y="1095717"/>
            <a:ext cx="8825658" cy="909546"/>
          </a:xfrm>
        </p:spPr>
        <p:txBody>
          <a:bodyPr>
            <a:normAutofit/>
          </a:bodyPr>
          <a:lstStyle/>
          <a:p>
            <a:pPr algn="ctr"/>
            <a:r>
              <a:rPr lang="it-IT" sz="1800" b="1" i="1" dirty="0"/>
              <a:t>7 Novembre 2024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224589" y="2665670"/>
            <a:ext cx="58714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Tre chiavi Lucane:</a:t>
            </a:r>
          </a:p>
          <a:p>
            <a:r>
              <a:rPr lang="it-IT" sz="4000" b="1" i="1" dirty="0"/>
              <a:t>Preghiera, Salvezza, Strada</a:t>
            </a:r>
          </a:p>
        </p:txBody>
      </p:sp>
      <p:pic>
        <p:nvPicPr>
          <p:cNvPr id="7" name="Immagine 6" descr="Immagine che contiene persona, unghia/chiodo, dito, mano&#10;&#10;Descrizione generata automaticamente">
            <a:extLst>
              <a:ext uri="{FF2B5EF4-FFF2-40B4-BE49-F238E27FC236}">
                <a16:creationId xmlns:a16="http://schemas.microsoft.com/office/drawing/2014/main" id="{DD965253-5292-52F1-0F2C-DE3E902CB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386" y="2096753"/>
            <a:ext cx="4936828" cy="307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88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Nazaret: punto di partenza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354644" y="2397972"/>
            <a:ext cx="10426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A Nazaret</a:t>
            </a:r>
            <a:r>
              <a:rPr lang="it-IT" sz="2000" dirty="0"/>
              <a:t> (4,16-30) scena paradigmatica dell’intera opera Lucana: l’uscita da Nazaret parla del Messia che non è venuto per «fermarsi», ma per passare oltre \ attraversare (…): egli non è tutto a loro disposizione (Montaguti M.)</a:t>
            </a:r>
            <a:endParaRPr lang="it-IT" sz="2000" dirty="0">
              <a:latin typeface="Century Gothic" panose="020B0502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9D6AD1-73F7-4332-181F-AFF0C2E8D657}"/>
              </a:ext>
            </a:extLst>
          </p:cNvPr>
          <p:cNvSpPr txBox="1"/>
          <p:nvPr/>
        </p:nvSpPr>
        <p:spPr>
          <a:xfrm>
            <a:off x="354644" y="4795457"/>
            <a:ext cx="10426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Il viaggio inizia sempre da un distacco, il primo passo è «partire», lasciare casa. </a:t>
            </a:r>
          </a:p>
        </p:txBody>
      </p:sp>
    </p:spTree>
    <p:extLst>
      <p:ext uri="{BB962C8B-B14F-4D97-AF65-F5344CB8AC3E}">
        <p14:creationId xmlns:p14="http://schemas.microsoft.com/office/powerpoint/2010/main" val="3336781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Gerusalemme: destinazione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354644" y="1317528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In 9,51 inizia il viaggio verso Gerusalemme, o meglio verso la Pasqua</a:t>
            </a:r>
            <a:r>
              <a:rPr lang="it-IT" sz="2000" dirty="0"/>
              <a:t>. Itinerario confuso, chiaramente l’attenzione è sulla meta. </a:t>
            </a:r>
            <a:endParaRPr lang="it-IT" sz="2000" dirty="0">
              <a:latin typeface="Century Gothic" panose="020B0502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688B229-2712-14BB-DEE5-DF62D3ACC35D}"/>
              </a:ext>
            </a:extLst>
          </p:cNvPr>
          <p:cNvSpPr txBox="1"/>
          <p:nvPr/>
        </p:nvSpPr>
        <p:spPr>
          <a:xfrm>
            <a:off x="354640" y="2595210"/>
            <a:ext cx="104262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La metafora del cammino </a:t>
            </a:r>
            <a:r>
              <a:rPr lang="it-IT" sz="2000" dirty="0"/>
              <a:t>ai vv.57-62 si sviluppa in relazione al percorso </a:t>
            </a:r>
            <a:r>
              <a:rPr lang="it-IT" sz="2000" dirty="0" err="1"/>
              <a:t>discepolare</a:t>
            </a:r>
            <a:r>
              <a:rPr lang="it-IT" sz="2000" dirty="0"/>
              <a:t>. I 3 potenziali discepoli raffigurano tre caratteristiche di chi cammina:</a:t>
            </a:r>
          </a:p>
          <a:p>
            <a:endParaRPr lang="it-IT" sz="2000" dirty="0"/>
          </a:p>
          <a:p>
            <a:pPr marL="342900" indent="-342900">
              <a:buFontTx/>
              <a:buChar char="-"/>
            </a:pPr>
            <a:r>
              <a:rPr lang="it-IT" sz="2000" b="1" dirty="0"/>
              <a:t>Provvisorietà</a:t>
            </a:r>
            <a:r>
              <a:rPr lang="it-IT" sz="2000" dirty="0"/>
              <a:t>: unica stabilità è il riferimento alla persona del maestro;</a:t>
            </a:r>
          </a:p>
          <a:p>
            <a:endParaRPr lang="it-IT" sz="2000" dirty="0"/>
          </a:p>
          <a:p>
            <a:pPr marL="342900" indent="-342900">
              <a:buFontTx/>
              <a:buChar char="-"/>
            </a:pPr>
            <a:r>
              <a:rPr lang="it-IT" sz="2000" b="1" dirty="0"/>
              <a:t>Spogliazione</a:t>
            </a:r>
            <a:r>
              <a:rPr lang="it-IT" sz="2000" dirty="0"/>
              <a:t>: l’urgenza della chiamata chiede un taglio;</a:t>
            </a:r>
          </a:p>
          <a:p>
            <a:endParaRPr lang="it-IT" sz="2000" dirty="0"/>
          </a:p>
          <a:p>
            <a:pPr marL="342900" indent="-342900">
              <a:buFontTx/>
              <a:buChar char="-"/>
            </a:pPr>
            <a:r>
              <a:rPr lang="it-IT" sz="2000" b="1" dirty="0"/>
              <a:t>Determinazione</a:t>
            </a:r>
            <a:r>
              <a:rPr lang="it-IT" sz="2000" dirty="0"/>
              <a:t>: la meta più importante del cammino.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849779C-5DAA-CF1F-42DB-2797439167A8}"/>
              </a:ext>
            </a:extLst>
          </p:cNvPr>
          <p:cNvSpPr txBox="1"/>
          <p:nvPr/>
        </p:nvSpPr>
        <p:spPr>
          <a:xfrm>
            <a:off x="354639" y="5525021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Camminando s’impara:</a:t>
            </a:r>
            <a:r>
              <a:rPr lang="it-IT" sz="2000" dirty="0"/>
              <a:t> quasi tutti gli insegnamenti di Gesù riportati nell’ambito del viaggio. Si impara camminando, quando il </a:t>
            </a:r>
            <a:r>
              <a:rPr lang="it-IT" sz="2000" b="1" i="1" dirty="0" err="1"/>
              <a:t>peripateo</a:t>
            </a:r>
            <a:r>
              <a:rPr lang="it-IT" sz="2000" dirty="0"/>
              <a:t> diventa sequela. </a:t>
            </a:r>
            <a:endParaRPr lang="it-IT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225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248E7-EDFC-7903-1CEC-2A93720CD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B0FC2-2555-ED99-B900-7BC48B4CE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Emmaus: compagno di viaggio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B88FE33-8F20-63C4-98FA-9125BEE64ADC}"/>
              </a:ext>
            </a:extLst>
          </p:cNvPr>
          <p:cNvSpPr txBox="1"/>
          <p:nvPr/>
        </p:nvSpPr>
        <p:spPr>
          <a:xfrm>
            <a:off x="354648" y="3075057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Discepoli di Emmaus: </a:t>
            </a:r>
            <a:r>
              <a:rPr lang="it-IT" sz="2000" dirty="0"/>
              <a:t>al versetto diciassette il loro camminare definito da Gesù un </a:t>
            </a:r>
            <a:r>
              <a:rPr lang="it-IT" sz="2000" b="1" dirty="0" err="1"/>
              <a:t>peripateo</a:t>
            </a:r>
            <a:r>
              <a:rPr lang="it-IT" sz="2000" b="1" dirty="0"/>
              <a:t>, </a:t>
            </a:r>
            <a:r>
              <a:rPr lang="it-IT" sz="2000" dirty="0"/>
              <a:t>che torna ad essere cammino, nel ritorno a casa.</a:t>
            </a:r>
            <a:endParaRPr lang="it-IT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97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320512"/>
            <a:ext cx="8825658" cy="1287033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1. Luca 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rgbClr val="FF0000"/>
                </a:solidFill>
              </a:rPr>
              <a:t>L’evangelista della preghiera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426821" y="2274610"/>
            <a:ext cx="104262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Luca accorda un’importanza speciale alla preghiera di Gesù</a:t>
            </a:r>
            <a:r>
              <a:rPr lang="it-IT" sz="2000" b="1" dirty="0"/>
              <a:t>; la richiama </a:t>
            </a:r>
            <a:r>
              <a:rPr lang="it-IT" sz="2000" b="1" dirty="0" err="1"/>
              <a:t>piu’</a:t>
            </a:r>
            <a:r>
              <a:rPr lang="it-IT" sz="2000" b="1" dirty="0"/>
              <a:t> volte</a:t>
            </a:r>
            <a:r>
              <a:rPr lang="it-IT" sz="2000" dirty="0"/>
              <a:t> degli altri sinottici. Deve, inoltre, </a:t>
            </a:r>
            <a:r>
              <a:rPr lang="it-IT" sz="2000" b="1" dirty="0"/>
              <a:t>avere una teoria originale </a:t>
            </a:r>
            <a:r>
              <a:rPr lang="it-IT" sz="2000" dirty="0"/>
              <a:t>della preghiera di </a:t>
            </a:r>
            <a:r>
              <a:rPr lang="it-IT" sz="2000" dirty="0" err="1"/>
              <a:t>Gesu’</a:t>
            </a:r>
            <a:r>
              <a:rPr lang="it-IT" sz="2000" dirty="0"/>
              <a:t>, diversa da quella di Marco, perché dei tre episodi dove quest’ultimo riporta di </a:t>
            </a:r>
            <a:r>
              <a:rPr lang="it-IT" sz="2000" dirty="0" err="1"/>
              <a:t>Gesu’</a:t>
            </a:r>
            <a:r>
              <a:rPr lang="it-IT" sz="2000" dirty="0"/>
              <a:t> in preghiera, Luca ce ne tramanda uno solo (agonia). Non ne parla, quindi, dove Marco vi fa allusione, mentre ne parla nei passi in cui Marco non dice nulla (</a:t>
            </a:r>
            <a:r>
              <a:rPr lang="it-IT" sz="2000" dirty="0" err="1"/>
              <a:t>Monloubou</a:t>
            </a:r>
            <a:r>
              <a:rPr lang="it-IT" sz="2000" dirty="0"/>
              <a:t> L.)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3184885-F51B-936C-8078-35D7B35C4CEA}"/>
              </a:ext>
            </a:extLst>
          </p:cNvPr>
          <p:cNvSpPr txBox="1"/>
          <p:nvPr/>
        </p:nvSpPr>
        <p:spPr>
          <a:xfrm>
            <a:off x="354648" y="5075731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La </a:t>
            </a:r>
            <a:r>
              <a:rPr lang="it-IT" sz="2000" b="1" dirty="0"/>
              <a:t>preghiera</a:t>
            </a:r>
            <a:r>
              <a:rPr lang="it-IT" sz="2000" dirty="0"/>
              <a:t>, nel racconto del terzo Vangelo</a:t>
            </a:r>
            <a:r>
              <a:rPr lang="it-IT" sz="2000" b="1" dirty="0"/>
              <a:t>, «straripa a valle ed a monte» (</a:t>
            </a:r>
            <a:r>
              <a:rPr lang="it-IT" sz="2000" b="1" dirty="0" err="1"/>
              <a:t>Meynet</a:t>
            </a:r>
            <a:r>
              <a:rPr lang="it-IT" sz="2000" b="1" dirty="0"/>
              <a:t> R.) </a:t>
            </a:r>
          </a:p>
        </p:txBody>
      </p:sp>
    </p:spTree>
    <p:extLst>
      <p:ext uri="{BB962C8B-B14F-4D97-AF65-F5344CB8AC3E}">
        <p14:creationId xmlns:p14="http://schemas.microsoft.com/office/powerpoint/2010/main" val="177065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Dall’inizio alla fine…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354644" y="1445336"/>
            <a:ext cx="10426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INIZIO: Annunciazione a Zaccaria (Lc 1,5-25): </a:t>
            </a:r>
            <a:r>
              <a:rPr lang="it-IT" sz="2000" dirty="0"/>
              <a:t>Nel contesto della preghiera d’Israele (Tempio, popolo in preghiera, liturgia) s’instaura un dialogo con Dio, attraverso l’Angelo Dio risponde e parla con il sacerdote. Lo scenario evangelico si apre dunque introducendo il lettore all’interno di un contesto orante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D31BA5-4C7D-2FCF-0D10-B5B356637D73}"/>
              </a:ext>
            </a:extLst>
          </p:cNvPr>
          <p:cNvSpPr txBox="1"/>
          <p:nvPr/>
        </p:nvSpPr>
        <p:spPr>
          <a:xfrm>
            <a:off x="354643" y="3154145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«La tua preghiera è stata esaudita» (Lc 1,13):</a:t>
            </a:r>
            <a:r>
              <a:rPr lang="it-IT" sz="2000" dirty="0"/>
              <a:t> fin dall’inizio la preghiera non solo fa da contesto del racconto evangelico ma lo precede.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36BD14E-93ED-BE7F-25D9-88AE7DFC65D0}"/>
              </a:ext>
            </a:extLst>
          </p:cNvPr>
          <p:cNvSpPr txBox="1"/>
          <p:nvPr/>
        </p:nvSpPr>
        <p:spPr>
          <a:xfrm>
            <a:off x="354644" y="4247402"/>
            <a:ext cx="10426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FINE: «e stavano sempre nel Tempio, lodando Dio» (Lc24,53)</a:t>
            </a:r>
            <a:r>
              <a:rPr lang="it-IT" sz="2000" dirty="0"/>
              <a:t>: Dal Tempio al Tempio, dalla supplica alla lode. Anche in questo caso descritta un’azione di lunga durata, che pare sfondare i confini narrativi dell’opera evangelica.</a:t>
            </a:r>
          </a:p>
        </p:txBody>
      </p:sp>
    </p:spTree>
    <p:extLst>
      <p:ext uri="{BB962C8B-B14F-4D97-AF65-F5344CB8AC3E}">
        <p14:creationId xmlns:p14="http://schemas.microsoft.com/office/powerpoint/2010/main" val="2273536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…e per tutto lo svolgimento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354644" y="1445336"/>
            <a:ext cx="10426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Piccolo «catechismo» sulla preghiera (Lc 11,1-13): </a:t>
            </a:r>
            <a:r>
              <a:rPr lang="it-IT" sz="2000" dirty="0"/>
              <a:t>al cuore della narrazione evangelica Luca riporta in pochi versetti il nocciolo dell’insegnamento di Gesù sulla preghiera.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D31BA5-4C7D-2FCF-0D10-B5B356637D73}"/>
              </a:ext>
            </a:extLst>
          </p:cNvPr>
          <p:cNvSpPr txBox="1"/>
          <p:nvPr/>
        </p:nvSpPr>
        <p:spPr>
          <a:xfrm>
            <a:off x="354642" y="2923313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Ricorrenza del termine:</a:t>
            </a:r>
            <a:r>
              <a:rPr lang="it-IT" sz="2000" dirty="0"/>
              <a:t> il verbo </a:t>
            </a:r>
            <a:r>
              <a:rPr lang="it-IT" sz="2000" i="1" dirty="0" err="1"/>
              <a:t>proseukomai</a:t>
            </a:r>
            <a:r>
              <a:rPr lang="it-IT" sz="2000" dirty="0"/>
              <a:t> ricorre 19 volte, il sostantivo </a:t>
            </a:r>
            <a:r>
              <a:rPr lang="it-IT" sz="2000" i="1" dirty="0" err="1"/>
              <a:t>proseukè</a:t>
            </a:r>
            <a:r>
              <a:rPr lang="it-IT" sz="2000" dirty="0"/>
              <a:t> 12 volte.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36BD14E-93ED-BE7F-25D9-88AE7DFC65D0}"/>
              </a:ext>
            </a:extLst>
          </p:cNvPr>
          <p:cNvSpPr txBox="1"/>
          <p:nvPr/>
        </p:nvSpPr>
        <p:spPr>
          <a:xfrm>
            <a:off x="354643" y="3785737"/>
            <a:ext cx="10426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Gesù che prega (9 volte): </a:t>
            </a:r>
            <a:r>
              <a:rPr lang="it-IT" sz="2000" dirty="0"/>
              <a:t>Battesimo (3,21), al termine di giornata di predicazione (5,16), prima di scegliere i 12 (6,12), prima della confessione di Pietro (9,18), trasfigurazione (9,28), inno di giubilo (10,21) prima dell’insegnamento sulla preghiera (11,1), al Monte degli Ulivi (22,41), in croce (24,34.46)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D5B211-5D87-91FC-4B12-0540426ADF29}"/>
              </a:ext>
            </a:extLst>
          </p:cNvPr>
          <p:cNvSpPr txBox="1"/>
          <p:nvPr/>
        </p:nvSpPr>
        <p:spPr>
          <a:xfrm>
            <a:off x="354643" y="5340659"/>
            <a:ext cx="10426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Gesù che parla della preghiera: </a:t>
            </a:r>
            <a:r>
              <a:rPr lang="it-IT" sz="2000" dirty="0"/>
              <a:t>Il «piccolo catechismo» detto prima, il fariseo ed il pubblicano (18,8-14), pregare per non entrare in tentazione (22,40.46), preghiera e missione (10,2)</a:t>
            </a:r>
          </a:p>
        </p:txBody>
      </p:sp>
    </p:spTree>
    <p:extLst>
      <p:ext uri="{BB962C8B-B14F-4D97-AF65-F5344CB8AC3E}">
        <p14:creationId xmlns:p14="http://schemas.microsoft.com/office/powerpoint/2010/main" val="3046968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Inclusione: preghiera e figliolanza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354644" y="1445336"/>
            <a:ext cx="10426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Scena iniziale</a:t>
            </a:r>
            <a:r>
              <a:rPr lang="it-IT" sz="2000" dirty="0"/>
              <a:t>. L’annuncio di un figlio in una condizione di sterilità: richiamo alla storia dei patriarchi ma anche ad altri episodi della storia </a:t>
            </a:r>
            <a:r>
              <a:rPr lang="it-IT" sz="2000" dirty="0" err="1"/>
              <a:t>bilblica</a:t>
            </a:r>
            <a:r>
              <a:rPr lang="it-IT" sz="2000" dirty="0"/>
              <a:t> (es: Sansone e Samuele). Dio come Colui che è all’origine della vita, ed ora interviene per una nuova svolta, assumendo un ruolo paterno \ generativo. 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36BD14E-93ED-BE7F-25D9-88AE7DFC65D0}"/>
              </a:ext>
            </a:extLst>
          </p:cNvPr>
          <p:cNvSpPr txBox="1"/>
          <p:nvPr/>
        </p:nvSpPr>
        <p:spPr>
          <a:xfrm>
            <a:off x="354644" y="2994911"/>
            <a:ext cx="10426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«Ricondurrà molti figli d’Israele al Signore loro Dio. Gli camminerà dinnanzi con lo spirito e la forza di Elia, per ricondurre i cuori dei padri verso i figli e i ribelli alla saggezza dei giusti e preparare al Signore un popolo ben disposto» (Lc 1,16-17)</a:t>
            </a:r>
            <a:r>
              <a:rPr lang="it-IT" sz="2000" dirty="0"/>
              <a:t>: ristabiliti i legami di filiazione.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424673C-2AE7-FCDA-4564-688781C8B527}"/>
              </a:ext>
            </a:extLst>
          </p:cNvPr>
          <p:cNvSpPr txBox="1"/>
          <p:nvPr/>
        </p:nvSpPr>
        <p:spPr>
          <a:xfrm>
            <a:off x="354643" y="4544486"/>
            <a:ext cx="104262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Scena finale</a:t>
            </a:r>
            <a:r>
              <a:rPr lang="it-IT" sz="2000" dirty="0"/>
              <a:t>. </a:t>
            </a:r>
            <a:r>
              <a:rPr lang="it-IT" sz="2000" b="1" dirty="0"/>
              <a:t>«Alzate le mani, li benedisse. Mentre li benediceva, si staccò da loro e fu portato in cielo». </a:t>
            </a:r>
            <a:r>
              <a:rPr lang="it-IT" sz="2000" dirty="0"/>
              <a:t>(Lc 24,50-51) Prima ed unica volta, in Luca, che il Signore benedice i suoi 11 discepoli (da ricostituire il numero 12 ad inizio Atti), e lo fa nell’atto di lasciarli: come Giacobbe con i suoi 12 figli (</a:t>
            </a:r>
            <a:r>
              <a:rPr lang="it-IT" sz="2000" dirty="0" err="1"/>
              <a:t>Gn</a:t>
            </a:r>
            <a:r>
              <a:rPr lang="it-IT" sz="2000" dirty="0"/>
              <a:t> 49) e Mosè con le 12 tribù (</a:t>
            </a:r>
            <a:r>
              <a:rPr lang="it-IT" sz="2000" dirty="0" err="1"/>
              <a:t>Dt</a:t>
            </a:r>
            <a:r>
              <a:rPr lang="it-IT" sz="2000" dirty="0"/>
              <a:t> 33). «Benedicendo così i suoi discepoli prima di lasciarli, </a:t>
            </a:r>
            <a:r>
              <a:rPr lang="it-IT" sz="2000" dirty="0" err="1"/>
              <a:t>Gesu’</a:t>
            </a:r>
            <a:r>
              <a:rPr lang="it-IT" sz="2000" dirty="0"/>
              <a:t> si comporta con loro come un padre verso i figli» (</a:t>
            </a:r>
            <a:r>
              <a:rPr lang="it-IT" sz="2000" dirty="0" err="1"/>
              <a:t>Meynet</a:t>
            </a:r>
            <a:r>
              <a:rPr lang="it-IT" sz="2000" dirty="0"/>
              <a:t> R.)</a:t>
            </a:r>
          </a:p>
        </p:txBody>
      </p:sp>
    </p:spTree>
    <p:extLst>
      <p:ext uri="{BB962C8B-B14F-4D97-AF65-F5344CB8AC3E}">
        <p14:creationId xmlns:p14="http://schemas.microsoft.com/office/powerpoint/2010/main" val="3062551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Preghiera Filiale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354642" y="1243829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Le testimonianze confermano (non solo Luca) che Gesù si rivolgeva sempre a Dio invocandolo con il nome di Padre. </a:t>
            </a:r>
            <a:r>
              <a:rPr lang="it-IT" sz="2000" b="1" dirty="0"/>
              <a:t>La preghiera di Gesù è anzitutto filiale.</a:t>
            </a:r>
            <a:endParaRPr lang="it-IT" sz="2000" dirty="0">
              <a:latin typeface="Century Gothic" panose="020B0502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4F86600-54E6-4C20-9717-C7A20A33E67C}"/>
              </a:ext>
            </a:extLst>
          </p:cNvPr>
          <p:cNvSpPr txBox="1"/>
          <p:nvPr/>
        </p:nvSpPr>
        <p:spPr>
          <a:xfrm>
            <a:off x="354641" y="2620382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Fiduciosa</a:t>
            </a:r>
            <a:r>
              <a:rPr lang="it-IT" sz="2000" dirty="0"/>
              <a:t>: «Gesù sa che può rivolgersi a Dio con una semplicità e una immediatezza tutta particolare» (Maggioni B.)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5035A2D-C3C2-5F30-02BD-7B5F39771367}"/>
              </a:ext>
            </a:extLst>
          </p:cNvPr>
          <p:cNvSpPr txBox="1"/>
          <p:nvPr/>
        </p:nvSpPr>
        <p:spPr>
          <a:xfrm>
            <a:off x="354640" y="3922806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Obbediente: </a:t>
            </a:r>
            <a:r>
              <a:rPr lang="it-IT" sz="2000" dirty="0"/>
              <a:t>Esempio più esplicito nel Getsemani. «Non sia fatta la mia, ma la tua volontà (Lc 22,42)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5166304-96CD-066E-6EEF-E85360F2DC37}"/>
              </a:ext>
            </a:extLst>
          </p:cNvPr>
          <p:cNvSpPr txBox="1"/>
          <p:nvPr/>
        </p:nvSpPr>
        <p:spPr>
          <a:xfrm>
            <a:off x="354640" y="5202172"/>
            <a:ext cx="104262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Costante: </a:t>
            </a:r>
            <a:r>
              <a:rPr lang="it-IT" sz="2000" dirty="0"/>
              <a:t>«necessità di pregare sempre, senza stancarsi mai» (18,1). «Luca mostra che la preghiera non costituiva per Gesù una parentesi, ma una </a:t>
            </a:r>
            <a:r>
              <a:rPr lang="it-IT" sz="2000" dirty="0" err="1"/>
              <a:t>domensione</a:t>
            </a:r>
            <a:r>
              <a:rPr lang="it-IT" sz="2000" dirty="0"/>
              <a:t> costante ed essenziale della sua missione» (Maggioni B.) </a:t>
            </a:r>
          </a:p>
        </p:txBody>
      </p:sp>
    </p:spTree>
    <p:extLst>
      <p:ext uri="{BB962C8B-B14F-4D97-AF65-F5344CB8AC3E}">
        <p14:creationId xmlns:p14="http://schemas.microsoft.com/office/powerpoint/2010/main" val="3086430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072A7-A464-7D40-A759-3005D5B18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438A83-9988-87A0-0CD5-6AAD6FDD1E55}"/>
              </a:ext>
            </a:extLst>
          </p:cNvPr>
          <p:cNvSpPr txBox="1"/>
          <p:nvPr/>
        </p:nvSpPr>
        <p:spPr>
          <a:xfrm>
            <a:off x="354640" y="2093315"/>
            <a:ext cx="104262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Luca </a:t>
            </a:r>
            <a:r>
              <a:rPr lang="it-IT" sz="2000" dirty="0"/>
              <a:t>conosciuto come </a:t>
            </a:r>
            <a:r>
              <a:rPr lang="it-IT" sz="2000" b="1" dirty="0"/>
              <a:t>il Vangelo della Misericordia e della salvezza, </a:t>
            </a:r>
            <a:r>
              <a:rPr lang="it-IT" sz="2000" dirty="0"/>
              <a:t>confermato anche da riscontri lessicali: il termine </a:t>
            </a:r>
            <a:r>
              <a:rPr lang="it-IT" sz="2000" b="1" i="1" dirty="0" err="1"/>
              <a:t>soteria</a:t>
            </a:r>
            <a:r>
              <a:rPr lang="it-IT" sz="2000" dirty="0"/>
              <a:t> (salvezza) ricorre 4 volte in Lc, 1 in </a:t>
            </a:r>
            <a:r>
              <a:rPr lang="it-IT" sz="2000" dirty="0" err="1"/>
              <a:t>Gv</a:t>
            </a:r>
            <a:r>
              <a:rPr lang="it-IT" sz="2000" dirty="0"/>
              <a:t>, mai in Mt e Mc; il titolo </a:t>
            </a:r>
            <a:r>
              <a:rPr lang="it-IT" sz="2000" b="1" i="1" dirty="0" err="1"/>
              <a:t>soter</a:t>
            </a:r>
            <a:r>
              <a:rPr lang="it-IT" sz="2000" dirty="0"/>
              <a:t> (salvatore) riferito a Gesù o a Dio ritorna 2 volte in Lc e 1 in </a:t>
            </a:r>
            <a:r>
              <a:rPr lang="it-IT" sz="2000" dirty="0" err="1"/>
              <a:t>Gv</a:t>
            </a:r>
            <a:r>
              <a:rPr lang="it-IT" sz="2000" dirty="0"/>
              <a:t>. Il verbo </a:t>
            </a:r>
            <a:r>
              <a:rPr lang="it-IT" sz="2000" b="1" i="1" dirty="0" err="1"/>
              <a:t>amartano</a:t>
            </a:r>
            <a:r>
              <a:rPr lang="it-IT" sz="2000" dirty="0"/>
              <a:t> (peccare) 4 volte in Lc e 3 in Mt; sostantivo </a:t>
            </a:r>
            <a:r>
              <a:rPr lang="it-IT" sz="2000" b="1" i="1" dirty="0" err="1"/>
              <a:t>amartia</a:t>
            </a:r>
            <a:r>
              <a:rPr lang="it-IT" sz="2000" dirty="0"/>
              <a:t> (peccato) 11 volte in Lc contro 7 in Mt e 6 in Lc; la categoria </a:t>
            </a:r>
            <a:r>
              <a:rPr lang="it-IT" sz="2000" b="1" i="1" dirty="0" err="1"/>
              <a:t>amartolos</a:t>
            </a:r>
            <a:r>
              <a:rPr lang="it-IT" sz="2000" dirty="0"/>
              <a:t> (peccatore) 17 volte in Lc contro 5 di Mt e 6 di Mc. Di nuovo dall’inizio (1,76-77) alla fine (24,47)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602137B-9704-B343-DB02-35399325F98A}"/>
              </a:ext>
            </a:extLst>
          </p:cNvPr>
          <p:cNvSpPr txBox="1"/>
          <p:nvPr/>
        </p:nvSpPr>
        <p:spPr>
          <a:xfrm>
            <a:off x="354640" y="4446025"/>
            <a:ext cx="104262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Il sostantivo «peccato» è associato generalmente alla formula (…)</a:t>
            </a:r>
            <a:r>
              <a:rPr lang="it-IT" sz="2000" b="1" dirty="0"/>
              <a:t> «remissione dei peccati</a:t>
            </a:r>
            <a:r>
              <a:rPr lang="it-IT" sz="2000" dirty="0"/>
              <a:t>», oppure alla forma verbale </a:t>
            </a:r>
            <a:r>
              <a:rPr lang="it-IT" sz="2000" b="1" dirty="0"/>
              <a:t>«perdonare i peccati». </a:t>
            </a:r>
            <a:r>
              <a:rPr lang="it-IT" sz="2000" dirty="0"/>
              <a:t>In altre parole il tema del peccato non è considerato in astratto o da un punto di vista moralistico, ma è </a:t>
            </a:r>
            <a:r>
              <a:rPr lang="it-IT" sz="2000" b="1" dirty="0"/>
              <a:t>posto in relazione con l’esperienza salvifica del perdono </a:t>
            </a:r>
            <a:r>
              <a:rPr lang="it-IT" sz="2000" dirty="0"/>
              <a:t>(…).</a:t>
            </a:r>
            <a:r>
              <a:rPr lang="it-IT" sz="2000" b="1" dirty="0"/>
              <a:t> Si capisce cosa è il peccato solo nella relazione di accoglienza, liberazione e speranza che si apre all’uomo nell’incontro con Gesù salvatore. </a:t>
            </a:r>
            <a:r>
              <a:rPr lang="it-IT" sz="2000" dirty="0"/>
              <a:t>(Fabris R.)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ECD560A5-0935-E420-ABDB-616F1C1BA889}"/>
              </a:ext>
            </a:extLst>
          </p:cNvPr>
          <p:cNvSpPr txBox="1">
            <a:spLocks/>
          </p:cNvSpPr>
          <p:nvPr/>
        </p:nvSpPr>
        <p:spPr>
          <a:xfrm>
            <a:off x="1154946" y="392564"/>
            <a:ext cx="8825658" cy="12870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2. Luca 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rgbClr val="FF0000"/>
                </a:solidFill>
              </a:rPr>
              <a:t>L’evangelista della salvezza</a:t>
            </a:r>
          </a:p>
        </p:txBody>
      </p:sp>
    </p:spTree>
    <p:extLst>
      <p:ext uri="{BB962C8B-B14F-4D97-AF65-F5344CB8AC3E}">
        <p14:creationId xmlns:p14="http://schemas.microsoft.com/office/powerpoint/2010/main" val="1972470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9C68F4-CF7E-39AB-BE04-0FA9717B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7515"/>
            <a:ext cx="8825658" cy="641685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Salvezza come ritorno a casa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354644" y="1317528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La Parabola del Figliol Prodigo paradigma sintetico dell’insegnamento Lucano circa l’opera salvifica di Gesù.  </a:t>
            </a:r>
            <a:endParaRPr lang="it-IT" sz="2000" dirty="0">
              <a:latin typeface="Century Gothic" panose="020B0502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688B229-2712-14BB-DEE5-DF62D3ACC35D}"/>
              </a:ext>
            </a:extLst>
          </p:cNvPr>
          <p:cNvSpPr txBox="1"/>
          <p:nvPr/>
        </p:nvSpPr>
        <p:spPr>
          <a:xfrm>
            <a:off x="354642" y="2833025"/>
            <a:ext cx="104262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Esperienza della salvezza non legalistica ma religiosa: </a:t>
            </a:r>
            <a:r>
              <a:rPr lang="it-IT" sz="2000" dirty="0"/>
              <a:t>più volte sottolineato il rischio d’instaurare con Dio un rapporto «legale» (</a:t>
            </a:r>
            <a:r>
              <a:rPr lang="it-IT" sz="2000" b="1" dirty="0"/>
              <a:t>Simone il Fariseo </a:t>
            </a:r>
            <a:r>
              <a:rPr lang="it-IT" sz="2000" dirty="0"/>
              <a:t>capitolo 7</a:t>
            </a:r>
            <a:r>
              <a:rPr lang="it-IT" sz="2000" b="1" dirty="0"/>
              <a:t>, Figlio Maggiore</a:t>
            </a:r>
            <a:r>
              <a:rPr lang="it-IT" sz="2000" dirty="0"/>
              <a:t> della Parabola capitolo 15, </a:t>
            </a:r>
            <a:r>
              <a:rPr lang="it-IT" sz="2000" b="1" dirty="0"/>
              <a:t>Fariseo al Tempio </a:t>
            </a:r>
            <a:r>
              <a:rPr lang="it-IT" sz="2000" dirty="0"/>
              <a:t>capitolo 18, </a:t>
            </a:r>
            <a:r>
              <a:rPr lang="it-IT" sz="2000" b="1" dirty="0"/>
              <a:t>Zaccheo</a:t>
            </a:r>
            <a:r>
              <a:rPr lang="it-IT" sz="2000" dirty="0"/>
              <a:t> capitolo 19) e non «figliale». Il rischio di rapportarsi ad un codice invece che ad un Padre.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C51726D-AC9C-C969-1153-FE520EA5004D}"/>
              </a:ext>
            </a:extLst>
          </p:cNvPr>
          <p:cNvSpPr txBox="1"/>
          <p:nvPr/>
        </p:nvSpPr>
        <p:spPr>
          <a:xfrm>
            <a:off x="354641" y="5032640"/>
            <a:ext cx="1042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Esperienza della Salvezza \ perdono dei peccati come un ritorno alla casa del Padre, figli nel Figlio. </a:t>
            </a:r>
            <a:endParaRPr lang="it-IT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253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A74C6-CA78-B822-3B7E-21F1EDB7D0D6}"/>
              </a:ext>
            </a:extLst>
          </p:cNvPr>
          <p:cNvSpPr txBox="1"/>
          <p:nvPr/>
        </p:nvSpPr>
        <p:spPr>
          <a:xfrm>
            <a:off x="354644" y="1797784"/>
            <a:ext cx="10426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Il verbo greco più diffuso per indicare l’azione del camminare è </a:t>
            </a:r>
            <a:r>
              <a:rPr lang="it-IT" sz="2000" b="1" i="1" dirty="0" err="1"/>
              <a:t>peripateo</a:t>
            </a:r>
            <a:r>
              <a:rPr lang="it-IT" sz="2000" b="1" dirty="0"/>
              <a:t> </a:t>
            </a:r>
            <a:r>
              <a:rPr lang="it-IT" sz="2000" dirty="0"/>
              <a:t>(«andare in giro», «camminare avanti e indietro»). Si tratta di un verbo molto noto, che richiama alla mente il grande Aristotele e la sua scuola, chiamata appunto dei «peripatetici». (Montaguti M.) </a:t>
            </a:r>
            <a:endParaRPr lang="it-IT" sz="2000" dirty="0">
              <a:latin typeface="Century Gothic" panose="020B0502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9D6AD1-73F7-4332-181F-AFF0C2E8D657}"/>
              </a:ext>
            </a:extLst>
          </p:cNvPr>
          <p:cNvSpPr txBox="1"/>
          <p:nvPr/>
        </p:nvSpPr>
        <p:spPr>
          <a:xfrm>
            <a:off x="354644" y="4226167"/>
            <a:ext cx="104262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Luca non ama questo verbo </a:t>
            </a:r>
            <a:r>
              <a:rPr lang="it-IT" sz="2000" dirty="0"/>
              <a:t>e lo usa raramente senza alcuna accezione metaforica, di solito per indicare la capacità di camminare (5,23; 7,22). Su 95 presenze del NT solo 12 volte ritorna in Lc\Atti. Il verbo preferito di Luca (89 volte in Lc\Atti su 154 presenze nel NT) è invece </a:t>
            </a:r>
            <a:r>
              <a:rPr lang="it-IT" sz="2000" b="1" i="1" dirty="0" err="1"/>
              <a:t>pareuomai</a:t>
            </a:r>
            <a:r>
              <a:rPr lang="it-IT" sz="2000" dirty="0"/>
              <a:t> («andare», «viaggiare», «camminare») in cui il cammino assume più l’accezione del </a:t>
            </a:r>
            <a:r>
              <a:rPr lang="it-IT" sz="2000" b="1" i="1" dirty="0"/>
              <a:t>viaggio con una direzione. 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BCE5C867-BCD9-2F5B-3AE2-0BE17D76F031}"/>
              </a:ext>
            </a:extLst>
          </p:cNvPr>
          <p:cNvSpPr txBox="1">
            <a:spLocks/>
          </p:cNvSpPr>
          <p:nvPr/>
        </p:nvSpPr>
        <p:spPr>
          <a:xfrm>
            <a:off x="1154955" y="335759"/>
            <a:ext cx="8825658" cy="12870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3. Luca 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rgbClr val="FF0000"/>
                </a:solidFill>
              </a:rPr>
              <a:t>L’evangelista della strada</a:t>
            </a:r>
          </a:p>
        </p:txBody>
      </p:sp>
    </p:spTree>
    <p:extLst>
      <p:ext uri="{BB962C8B-B14F-4D97-AF65-F5344CB8AC3E}">
        <p14:creationId xmlns:p14="http://schemas.microsoft.com/office/powerpoint/2010/main" val="241416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</TotalTime>
  <Words>1425</Words>
  <Application>Microsoft Macintosh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Ione</vt:lpstr>
      <vt:lpstr>SEMINARIO ARCIVESCOVILE</vt:lpstr>
      <vt:lpstr>1. Luca  L’evangelista della preghiera</vt:lpstr>
      <vt:lpstr>Dall’inizio alla fine…</vt:lpstr>
      <vt:lpstr>…e per tutto lo svolgimento</vt:lpstr>
      <vt:lpstr>Inclusione: preghiera e figliolanza</vt:lpstr>
      <vt:lpstr>Preghiera Filiale</vt:lpstr>
      <vt:lpstr>Presentazione standard di PowerPoint</vt:lpstr>
      <vt:lpstr>Salvezza come ritorno a casa</vt:lpstr>
      <vt:lpstr>Presentazione standard di PowerPoint</vt:lpstr>
      <vt:lpstr>Nazaret: punto di partenza</vt:lpstr>
      <vt:lpstr>Gerusalemme: destinazione</vt:lpstr>
      <vt:lpstr>Emmaus: compagno di viaggio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ISSR BOLOGNA</dc:title>
  <dc:creator>paolo.bovina84@gmail.com</dc:creator>
  <cp:lastModifiedBy>michelezecchin michelezecchin</cp:lastModifiedBy>
  <cp:revision>5</cp:revision>
  <dcterms:created xsi:type="dcterms:W3CDTF">2024-01-16T09:01:34Z</dcterms:created>
  <dcterms:modified xsi:type="dcterms:W3CDTF">2024-11-07T17:14:49Z</dcterms:modified>
</cp:coreProperties>
</file>